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03" r:id="rId3"/>
    <p:sldId id="302" r:id="rId4"/>
    <p:sldId id="304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9"/>
    <a:srgbClr val="AAD2E0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5" autoAdjust="0"/>
  </p:normalViewPr>
  <p:slideViewPr>
    <p:cSldViewPr snapToGrid="0" showGuides="1">
      <p:cViewPr varScale="1">
        <p:scale>
          <a:sx n="122" d="100"/>
          <a:sy n="122" d="100"/>
        </p:scale>
        <p:origin x="96" y="264"/>
      </p:cViewPr>
      <p:guideLst>
        <p:guide orient="horz" pos="2160"/>
        <p:guide/>
        <p:guide pos="768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 userDrawn="1"/>
        </p:nvSpPr>
        <p:spPr>
          <a:xfrm>
            <a:off x="838200" y="220326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48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16.10.2024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15" grpId="0" animBg="1"/>
          <p:bldP spid="15" grpId="1" animBg="1"/>
          <p:bldP spid="17" grpId="0" animBg="1"/>
          <p:bldP spid="17" grpId="1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6" grpId="1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0" grpId="1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706" r:id="rId4"/>
    <p:sldLayoutId id="2147483708" r:id="rId5"/>
    <p:sldLayoutId id="2147483707" r:id="rId6"/>
    <p:sldLayoutId id="2147483664" r:id="rId7"/>
    <p:sldLayoutId id="2147483656" r:id="rId8"/>
    <p:sldLayoutId id="2147483653" r:id="rId9"/>
    <p:sldLayoutId id="2147483704" r:id="rId10"/>
    <p:sldLayoutId id="2147483668" r:id="rId11"/>
    <p:sldLayoutId id="2147483661" r:id="rId12"/>
    <p:sldLayoutId id="2147483680" r:id="rId13"/>
    <p:sldLayoutId id="2147483701" r:id="rId14"/>
    <p:sldLayoutId id="2147483702" r:id="rId15"/>
    <p:sldLayoutId id="2147483698" r:id="rId16"/>
    <p:sldLayoutId id="2147483696" r:id="rId17"/>
    <p:sldLayoutId id="2147483657" r:id="rId18"/>
    <p:sldLayoutId id="2147483666" r:id="rId19"/>
    <p:sldLayoutId id="2147483700" r:id="rId20"/>
    <p:sldLayoutId id="2147483681" r:id="rId21"/>
    <p:sldLayoutId id="2147483670" r:id="rId22"/>
    <p:sldLayoutId id="2147483671" r:id="rId23"/>
    <p:sldLayoutId id="2147483685" r:id="rId24"/>
    <p:sldLayoutId id="2147483691" r:id="rId25"/>
    <p:sldLayoutId id="2147483693" r:id="rId26"/>
    <p:sldLayoutId id="2147483692" r:id="rId27"/>
    <p:sldLayoutId id="2147483699" r:id="rId28"/>
    <p:sldLayoutId id="2147483672" r:id="rId29"/>
    <p:sldLayoutId id="2147483688" r:id="rId30"/>
    <p:sldLayoutId id="2147483684" r:id="rId31"/>
    <p:sldLayoutId id="2147483655" r:id="rId32"/>
    <p:sldLayoutId id="2147483665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-lidar.github.io/lidRbo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terra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arcgis.com/en/pro-app/latest/tool-reference/spatial-analyst/how-focal-statistics-works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1" y="5846762"/>
            <a:ext cx="5953124" cy="1011238"/>
          </a:xfrm>
        </p:spPr>
        <p:txBody>
          <a:bodyPr/>
          <a:lstStyle/>
          <a:p>
            <a:r>
              <a:rPr lang="en-GB" dirty="0"/>
              <a:t>Arto Viinikka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221" y="5281145"/>
            <a:ext cx="5953125" cy="1012304"/>
          </a:xfrm>
        </p:spPr>
        <p:txBody>
          <a:bodyPr/>
          <a:lstStyle/>
          <a:p>
            <a:r>
              <a:rPr lang="en-GB" dirty="0"/>
              <a:t>2.10.2024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221" y="2592155"/>
            <a:ext cx="7115175" cy="1981199"/>
          </a:xfrm>
        </p:spPr>
        <p:txBody>
          <a:bodyPr>
            <a:noAutofit/>
          </a:bodyPr>
          <a:lstStyle/>
          <a:p>
            <a:r>
              <a:rPr lang="en-US" dirty="0" err="1"/>
              <a:t>Normalisoidun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sz="4800" dirty="0" err="1"/>
              <a:t>intamallin</a:t>
            </a:r>
            <a:r>
              <a:rPr lang="en-US" sz="4800" dirty="0"/>
              <a:t> (</a:t>
            </a:r>
            <a:r>
              <a:rPr lang="en-US" sz="4800" dirty="0" err="1"/>
              <a:t>nDSM</a:t>
            </a:r>
            <a:r>
              <a:rPr lang="en-US" sz="4800" dirty="0"/>
              <a:t>) </a:t>
            </a:r>
            <a:r>
              <a:rPr lang="en-US" sz="4800" dirty="0" err="1"/>
              <a:t>muodostaminen</a:t>
            </a:r>
            <a:r>
              <a:rPr lang="en-US" sz="4800" dirty="0"/>
              <a:t> </a:t>
            </a:r>
            <a:r>
              <a:rPr lang="en-US" sz="4800" dirty="0" err="1"/>
              <a:t>pistepilviaineistosta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17D-32AB-952B-D680-11BF3C6F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3095"/>
            <a:ext cx="10515600" cy="1325563"/>
          </a:xfrm>
        </p:spPr>
        <p:txBody>
          <a:bodyPr>
            <a:noAutofit/>
          </a:bodyPr>
          <a:lstStyle/>
          <a:p>
            <a:r>
              <a:rPr lang="fi-FI" sz="3600" dirty="0"/>
              <a:t>Tavoite: </a:t>
            </a:r>
            <a:r>
              <a:rPr lang="fi-FI" sz="3200" dirty="0"/>
              <a:t>tuottaa pistepilvestä jatkojaloste (</a:t>
            </a:r>
            <a:r>
              <a:rPr lang="fi-FI" sz="3200" dirty="0" err="1"/>
              <a:t>nDSM</a:t>
            </a:r>
            <a:r>
              <a:rPr lang="fi-FI" sz="3200" dirty="0"/>
              <a:t>), joka kuvastaa maanpinnan päällisten kohteiden korkeutta suhteessa maanpintaan.</a:t>
            </a:r>
            <a:br>
              <a:rPr lang="fi-FI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DA27-494C-7EAD-84E0-7A074457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4918"/>
            <a:ext cx="10515600" cy="4299349"/>
          </a:xfrm>
        </p:spPr>
        <p:txBody>
          <a:bodyPr/>
          <a:lstStyle/>
          <a:p>
            <a:r>
              <a:rPr lang="fi-FI" sz="2000" dirty="0"/>
              <a:t>Pintamallin määrittelyssä huomioitu: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Tuloksena automaattinen malli, joka ei vaadi manuaalista työtä.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Huomioidaan pistepilviluokat: </a:t>
            </a:r>
            <a:r>
              <a:rPr lang="fi-FI" sz="2000" i="1" dirty="0" err="1"/>
              <a:t>ground</a:t>
            </a:r>
            <a:r>
              <a:rPr lang="fi-FI" sz="2000" i="1" dirty="0"/>
              <a:t>, </a:t>
            </a:r>
            <a:r>
              <a:rPr lang="fi-FI" sz="2000" i="1" dirty="0" err="1"/>
              <a:t>low</a:t>
            </a:r>
            <a:r>
              <a:rPr lang="fi-FI" sz="2000" i="1" dirty="0"/>
              <a:t> </a:t>
            </a:r>
            <a:r>
              <a:rPr lang="fi-FI" sz="2000" i="1" dirty="0" err="1"/>
              <a:t>vegetation</a:t>
            </a:r>
            <a:r>
              <a:rPr lang="fi-FI" sz="2000" i="1" dirty="0"/>
              <a:t>, medium </a:t>
            </a:r>
            <a:r>
              <a:rPr lang="fi-FI" sz="2000" i="1" dirty="0" err="1"/>
              <a:t>vegetation</a:t>
            </a:r>
            <a:r>
              <a:rPr lang="fi-FI" sz="2000" i="1" dirty="0"/>
              <a:t>, </a:t>
            </a:r>
            <a:r>
              <a:rPr lang="fi-FI" sz="2000" i="1" dirty="0" err="1"/>
              <a:t>high</a:t>
            </a:r>
            <a:r>
              <a:rPr lang="fi-FI" sz="2000" i="1" dirty="0"/>
              <a:t> </a:t>
            </a:r>
            <a:r>
              <a:rPr lang="fi-FI" sz="2000" i="1" dirty="0" err="1"/>
              <a:t>vegetation</a:t>
            </a:r>
            <a:r>
              <a:rPr lang="fi-FI" sz="2000" i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Huomioidaan vain </a:t>
            </a:r>
            <a:r>
              <a:rPr lang="fi-FI" sz="2000" i="1" dirty="0" err="1"/>
              <a:t>first</a:t>
            </a:r>
            <a:r>
              <a:rPr lang="fi-FI" sz="2000" i="1" dirty="0"/>
              <a:t>-</a:t>
            </a:r>
            <a:r>
              <a:rPr lang="fi-FI" sz="2000" dirty="0"/>
              <a:t> ja </a:t>
            </a:r>
            <a:r>
              <a:rPr lang="fi-FI" sz="2000" i="1" dirty="0" err="1"/>
              <a:t>only</a:t>
            </a:r>
            <a:r>
              <a:rPr lang="fi-FI" sz="2000" dirty="0"/>
              <a:t>-pulssit.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Tyhjät alueet, joista ei paluukaikuja, täytetään.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Tiedostomuoto rasteri, resoluutio 1 m, korkeus desimetreissä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Lopputuote tuotantoaluekohtaisesti 1 km karttalehdittäin sekä yleistettynä mosaiikkina (5 m resoluutio).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0B9E6-FED1-EA2C-A853-A7ECB282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40F-B22E-45FF-BADA-EE8B5ACB92FA}" type="datetime1">
              <a:rPr lang="fi-FI" smtClean="0"/>
              <a:pPr/>
              <a:t>16.10.2024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F5A56-F499-B0AB-4991-8BD14EF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322D-68E4-D762-085C-6655C1FC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10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3E7E-BC98-B344-D3FF-C9436793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51"/>
            <a:ext cx="10759831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Prosessikaavio pistepilvestä pintamalliksi – automatisoitu menetelmä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E88713-A995-6754-686E-CB1DF51C13D4}"/>
              </a:ext>
            </a:extLst>
          </p:cNvPr>
          <p:cNvSpPr/>
          <p:nvPr/>
        </p:nvSpPr>
        <p:spPr>
          <a:xfrm>
            <a:off x="1629320" y="2250827"/>
            <a:ext cx="2270369" cy="295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1A6F2-9BCB-A32B-9242-FB67E1210F46}"/>
              </a:ext>
            </a:extLst>
          </p:cNvPr>
          <p:cNvSpPr txBox="1"/>
          <p:nvPr/>
        </p:nvSpPr>
        <p:spPr>
          <a:xfrm>
            <a:off x="1639177" y="2374835"/>
            <a:ext cx="2141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Pistepilven</a:t>
            </a:r>
            <a:r>
              <a:rPr lang="en-US" sz="1200" b="1" dirty="0"/>
              <a:t> </a:t>
            </a:r>
            <a:r>
              <a:rPr lang="en-US" sz="1200" b="1" dirty="0" err="1"/>
              <a:t>normalisointi</a:t>
            </a:r>
            <a:endParaRPr lang="en-US" sz="12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230F17-C507-FBD7-CAB4-56043CC7D213}"/>
              </a:ext>
            </a:extLst>
          </p:cNvPr>
          <p:cNvCxnSpPr/>
          <p:nvPr/>
        </p:nvCxnSpPr>
        <p:spPr>
          <a:xfrm>
            <a:off x="1770190" y="2633724"/>
            <a:ext cx="18053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F76751-F203-59E6-2EB2-930189268ED5}"/>
              </a:ext>
            </a:extLst>
          </p:cNvPr>
          <p:cNvSpPr txBox="1"/>
          <p:nvPr/>
        </p:nvSpPr>
        <p:spPr>
          <a:xfrm>
            <a:off x="2462762" y="190787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3FCB3-E12D-83A5-1D8C-4B7CF3D3B4DA}"/>
              </a:ext>
            </a:extLst>
          </p:cNvPr>
          <p:cNvSpPr txBox="1"/>
          <p:nvPr/>
        </p:nvSpPr>
        <p:spPr>
          <a:xfrm>
            <a:off x="1799465" y="2670823"/>
            <a:ext cx="1711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Interpoloidaan (</a:t>
            </a:r>
            <a:r>
              <a:rPr lang="fi-FI" sz="1200" i="1" dirty="0" err="1"/>
              <a:t>Knnidw</a:t>
            </a:r>
            <a:r>
              <a:rPr lang="fi-FI" sz="1200" i="1" dirty="0"/>
              <a:t>)</a:t>
            </a:r>
            <a:r>
              <a:rPr lang="fi-FI" sz="1200" dirty="0"/>
              <a:t> jokaiselle pisteelle korkeustieto suhteessa maanpintaan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0635F4-3661-A699-3841-4206664E45EB}"/>
              </a:ext>
            </a:extLst>
          </p:cNvPr>
          <p:cNvCxnSpPr>
            <a:cxnSpLocks/>
          </p:cNvCxnSpPr>
          <p:nvPr/>
        </p:nvCxnSpPr>
        <p:spPr>
          <a:xfrm>
            <a:off x="2358127" y="3877943"/>
            <a:ext cx="6564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878F7CD-20B6-8918-3029-3AD7C88DFD1D}"/>
              </a:ext>
            </a:extLst>
          </p:cNvPr>
          <p:cNvSpPr txBox="1"/>
          <p:nvPr/>
        </p:nvSpPr>
        <p:spPr>
          <a:xfrm>
            <a:off x="1787302" y="3871152"/>
            <a:ext cx="19931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000" i="1" dirty="0" err="1"/>
              <a:t>Paketti</a:t>
            </a:r>
            <a:r>
              <a:rPr lang="en-US" sz="1000" i="1" dirty="0"/>
              <a:t>: </a:t>
            </a:r>
            <a:r>
              <a:rPr lang="fi-FI" sz="1000" i="1" dirty="0" err="1">
                <a:hlinkClick r:id="rId2"/>
              </a:rPr>
              <a:t>lidR</a:t>
            </a:r>
            <a:r>
              <a:rPr lang="fi-FI" sz="1000" i="1" dirty="0"/>
              <a:t> </a:t>
            </a:r>
          </a:p>
          <a:p>
            <a:pPr algn="ctr"/>
            <a:r>
              <a:rPr lang="en-US" sz="1000" i="1" dirty="0" err="1"/>
              <a:t>Funktio</a:t>
            </a:r>
            <a:r>
              <a:rPr lang="en-US" sz="1000" i="1" dirty="0"/>
              <a:t>: k-nearest </a:t>
            </a:r>
          </a:p>
          <a:p>
            <a:pPr algn="ctr"/>
            <a:r>
              <a:rPr lang="en-US" sz="1000" i="1" dirty="0"/>
              <a:t>Neighbors: 8</a:t>
            </a:r>
          </a:p>
          <a:p>
            <a:pPr algn="ctr"/>
            <a:r>
              <a:rPr lang="en-US" sz="1000" i="1" dirty="0"/>
              <a:t>power for inverse-distance </a:t>
            </a:r>
          </a:p>
          <a:p>
            <a:pPr algn="ctr"/>
            <a:r>
              <a:rPr lang="en-US" sz="1000" i="1" dirty="0"/>
              <a:t>Weighting: 2</a:t>
            </a:r>
          </a:p>
          <a:p>
            <a:pPr algn="ctr"/>
            <a:r>
              <a:rPr lang="en-US" sz="1000" dirty="0"/>
              <a:t>Maximum radius to search for </a:t>
            </a:r>
            <a:r>
              <a:rPr lang="en-US" sz="1000" dirty="0" err="1"/>
              <a:t>knn</a:t>
            </a:r>
            <a:r>
              <a:rPr lang="en-US" sz="1000" dirty="0"/>
              <a:t>: 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B975ED-49E0-F122-44AF-94FB0119E4EF}"/>
              </a:ext>
            </a:extLst>
          </p:cNvPr>
          <p:cNvSpPr txBox="1"/>
          <p:nvPr/>
        </p:nvSpPr>
        <p:spPr>
          <a:xfrm>
            <a:off x="5217824" y="190787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81D7460-A695-BC12-5DEA-77106E416015}"/>
              </a:ext>
            </a:extLst>
          </p:cNvPr>
          <p:cNvSpPr/>
          <p:nvPr/>
        </p:nvSpPr>
        <p:spPr>
          <a:xfrm>
            <a:off x="3946918" y="3543811"/>
            <a:ext cx="351693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320A257-D186-DC3E-58C1-5AC37D8AABFF}"/>
              </a:ext>
            </a:extLst>
          </p:cNvPr>
          <p:cNvSpPr/>
          <p:nvPr/>
        </p:nvSpPr>
        <p:spPr>
          <a:xfrm>
            <a:off x="7104467" y="2250827"/>
            <a:ext cx="2270369" cy="29542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1E67D3-75DE-2113-585B-1862494E712D}"/>
              </a:ext>
            </a:extLst>
          </p:cNvPr>
          <p:cNvSpPr txBox="1"/>
          <p:nvPr/>
        </p:nvSpPr>
        <p:spPr>
          <a:xfrm>
            <a:off x="7137771" y="2336623"/>
            <a:ext cx="214124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fi-FI" sz="1200" b="1" dirty="0">
                <a:solidFill>
                  <a:schemeClr val="bg1"/>
                </a:solidFill>
              </a:rPr>
              <a:t>Tyhjien alueiden täyttäminen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5CE0F7-7753-00C9-270A-95BCA773E3DA}"/>
              </a:ext>
            </a:extLst>
          </p:cNvPr>
          <p:cNvCxnSpPr/>
          <p:nvPr/>
        </p:nvCxnSpPr>
        <p:spPr>
          <a:xfrm>
            <a:off x="7258824" y="2836443"/>
            <a:ext cx="18053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7483B21-941C-8843-3473-7D294DD4B573}"/>
              </a:ext>
            </a:extLst>
          </p:cNvPr>
          <p:cNvSpPr txBox="1"/>
          <p:nvPr/>
        </p:nvSpPr>
        <p:spPr>
          <a:xfrm>
            <a:off x="7992614" y="190787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69DF21-7C2E-9AB3-EF49-31051BD0C5DA}"/>
              </a:ext>
            </a:extLst>
          </p:cNvPr>
          <p:cNvSpPr txBox="1"/>
          <p:nvPr/>
        </p:nvSpPr>
        <p:spPr>
          <a:xfrm>
            <a:off x="7352609" y="2874599"/>
            <a:ext cx="1711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Täytetään </a:t>
            </a:r>
            <a:r>
              <a:rPr lang="fi-FI" sz="1200" dirty="0" err="1">
                <a:solidFill>
                  <a:schemeClr val="bg1"/>
                </a:solidFill>
              </a:rPr>
              <a:t>NoData</a:t>
            </a:r>
            <a:r>
              <a:rPr lang="fi-FI" sz="1200" dirty="0">
                <a:solidFill>
                  <a:schemeClr val="bg1"/>
                </a:solidFill>
              </a:rPr>
              <a:t>-alueet 2 osassa: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 1) </a:t>
            </a:r>
            <a:r>
              <a:rPr lang="fi-FI" sz="1200" dirty="0" err="1">
                <a:solidFill>
                  <a:schemeClr val="bg1"/>
                </a:solidFill>
              </a:rPr>
              <a:t>moving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window</a:t>
            </a:r>
            <a:r>
              <a:rPr lang="fi-FI" sz="1200" dirty="0">
                <a:solidFill>
                  <a:schemeClr val="bg1"/>
                </a:solidFill>
              </a:rPr>
              <a:t> 2) </a:t>
            </a:r>
            <a:r>
              <a:rPr lang="fi-FI" sz="1200" dirty="0" err="1">
                <a:solidFill>
                  <a:schemeClr val="bg1"/>
                </a:solidFill>
              </a:rPr>
              <a:t>NoData</a:t>
            </a:r>
            <a:r>
              <a:rPr lang="fi-FI" sz="1200" dirty="0">
                <a:solidFill>
                  <a:schemeClr val="bg1"/>
                </a:solidFill>
              </a:rPr>
              <a:t> = 0.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3D6518-008E-D5E9-A0A7-2A519CA8082E}"/>
              </a:ext>
            </a:extLst>
          </p:cNvPr>
          <p:cNvCxnSpPr>
            <a:cxnSpLocks/>
          </p:cNvCxnSpPr>
          <p:nvPr/>
        </p:nvCxnSpPr>
        <p:spPr>
          <a:xfrm>
            <a:off x="7891018" y="3770126"/>
            <a:ext cx="6564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55C950-B49B-5E70-CBE2-5BB69FD4FFB3}"/>
              </a:ext>
            </a:extLst>
          </p:cNvPr>
          <p:cNvSpPr txBox="1"/>
          <p:nvPr/>
        </p:nvSpPr>
        <p:spPr>
          <a:xfrm>
            <a:off x="7383866" y="3878515"/>
            <a:ext cx="17115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</a:rPr>
              <a:t>Moving window 3x3 pixels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</a:rPr>
              <a:t>Function = max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AC8A707-C4FA-6D73-02A4-00DEBB2B7C73}"/>
              </a:ext>
            </a:extLst>
          </p:cNvPr>
          <p:cNvSpPr/>
          <p:nvPr/>
        </p:nvSpPr>
        <p:spPr>
          <a:xfrm>
            <a:off x="9422065" y="3543811"/>
            <a:ext cx="351693" cy="3651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2D535C2-D067-CA96-E2AD-C9D4D02A0776}"/>
              </a:ext>
            </a:extLst>
          </p:cNvPr>
          <p:cNvSpPr/>
          <p:nvPr/>
        </p:nvSpPr>
        <p:spPr>
          <a:xfrm>
            <a:off x="6703754" y="3538805"/>
            <a:ext cx="351693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00D5413-D0B6-DE55-F13E-041941268E0A}"/>
              </a:ext>
            </a:extLst>
          </p:cNvPr>
          <p:cNvSpPr/>
          <p:nvPr/>
        </p:nvSpPr>
        <p:spPr>
          <a:xfrm>
            <a:off x="9804402" y="2250827"/>
            <a:ext cx="2270369" cy="29542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FB5FFE-C674-0DC8-6B66-9C36DA6D59A7}"/>
              </a:ext>
            </a:extLst>
          </p:cNvPr>
          <p:cNvCxnSpPr/>
          <p:nvPr/>
        </p:nvCxnSpPr>
        <p:spPr>
          <a:xfrm>
            <a:off x="10083801" y="2826680"/>
            <a:ext cx="18053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5DE3259-2B25-4BB4-AF24-BC31BD11FC4A}"/>
              </a:ext>
            </a:extLst>
          </p:cNvPr>
          <p:cNvSpPr txBox="1"/>
          <p:nvPr/>
        </p:nvSpPr>
        <p:spPr>
          <a:xfrm>
            <a:off x="10692549" y="190787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DBF5B1-1E0D-E87C-9113-E43D26BB38C9}"/>
              </a:ext>
            </a:extLst>
          </p:cNvPr>
          <p:cNvSpPr txBox="1"/>
          <p:nvPr/>
        </p:nvSpPr>
        <p:spPr>
          <a:xfrm>
            <a:off x="10083801" y="2836443"/>
            <a:ext cx="1711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Leikataan tuotantoalue 1 km tuotantoruuduilla (täysi) ja luodaan yleistetty 5m mosaiikki (</a:t>
            </a:r>
            <a:r>
              <a:rPr lang="fi-FI" sz="1200" dirty="0" err="1">
                <a:solidFill>
                  <a:schemeClr val="bg1"/>
                </a:solidFill>
              </a:rPr>
              <a:t>tif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05D0DF-F414-B015-4FA5-C49B84F694AA}"/>
              </a:ext>
            </a:extLst>
          </p:cNvPr>
          <p:cNvCxnSpPr>
            <a:cxnSpLocks/>
          </p:cNvCxnSpPr>
          <p:nvPr/>
        </p:nvCxnSpPr>
        <p:spPr>
          <a:xfrm>
            <a:off x="10611358" y="4049088"/>
            <a:ext cx="65645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8CD7BC9-2DB9-13DD-EA81-AD431308EA54}"/>
              </a:ext>
            </a:extLst>
          </p:cNvPr>
          <p:cNvSpPr txBox="1"/>
          <p:nvPr/>
        </p:nvSpPr>
        <p:spPr>
          <a:xfrm>
            <a:off x="85971" y="3135385"/>
            <a:ext cx="1199387" cy="120032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Laseraineisto 5p:n </a:t>
            </a:r>
          </a:p>
          <a:p>
            <a:pPr algn="ctr"/>
            <a:r>
              <a:rPr lang="fi-FI" sz="1200" dirty="0"/>
              <a:t>hankinta</a:t>
            </a:r>
          </a:p>
          <a:p>
            <a:pPr algn="ctr"/>
            <a:r>
              <a:rPr lang="fi-FI" sz="1200" dirty="0"/>
              <a:t>+</a:t>
            </a:r>
          </a:p>
          <a:p>
            <a:pPr algn="ctr"/>
            <a:r>
              <a:rPr lang="fi-FI" sz="1200" dirty="0"/>
              <a:t>Laadun-</a:t>
            </a:r>
          </a:p>
          <a:p>
            <a:pPr algn="ctr"/>
            <a:r>
              <a:rPr lang="fi-FI" sz="1200" dirty="0"/>
              <a:t>valvonta</a:t>
            </a:r>
            <a:endParaRPr lang="en-US" sz="1200" dirty="0"/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BC96599F-2896-16DA-8D04-398EDED6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06" y="5628933"/>
            <a:ext cx="953074" cy="7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375C4AC-5B0F-E5FF-6751-BD67A3456C2B}"/>
              </a:ext>
            </a:extLst>
          </p:cNvPr>
          <p:cNvCxnSpPr>
            <a:cxnSpLocks/>
          </p:cNvCxnSpPr>
          <p:nvPr/>
        </p:nvCxnSpPr>
        <p:spPr>
          <a:xfrm flipH="1" flipV="1">
            <a:off x="3764387" y="5323206"/>
            <a:ext cx="2146003" cy="6005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AF4F9E-912F-6D55-7658-24A37C5A0FFC}"/>
              </a:ext>
            </a:extLst>
          </p:cNvPr>
          <p:cNvCxnSpPr/>
          <p:nvPr/>
        </p:nvCxnSpPr>
        <p:spPr>
          <a:xfrm flipH="1" flipV="1">
            <a:off x="5967879" y="5290839"/>
            <a:ext cx="175011" cy="257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04C711A-5F84-0C8D-5AFB-1F080A4C048D}"/>
              </a:ext>
            </a:extLst>
          </p:cNvPr>
          <p:cNvCxnSpPr/>
          <p:nvPr/>
        </p:nvCxnSpPr>
        <p:spPr>
          <a:xfrm flipV="1">
            <a:off x="7004914" y="5290839"/>
            <a:ext cx="121053" cy="338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AFDDB92-25B2-7E45-75BF-6177E4A3D3C8}"/>
              </a:ext>
            </a:extLst>
          </p:cNvPr>
          <p:cNvCxnSpPr>
            <a:cxnSpLocks/>
          </p:cNvCxnSpPr>
          <p:nvPr/>
        </p:nvCxnSpPr>
        <p:spPr>
          <a:xfrm flipV="1">
            <a:off x="7155697" y="5290839"/>
            <a:ext cx="2353469" cy="6547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A5B0482F-FA01-3435-DA34-120AFC22E863}"/>
              </a:ext>
            </a:extLst>
          </p:cNvPr>
          <p:cNvSpPr/>
          <p:nvPr/>
        </p:nvSpPr>
        <p:spPr>
          <a:xfrm>
            <a:off x="1322732" y="3528143"/>
            <a:ext cx="269071" cy="38644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E0AF0F-9590-AD95-A6A2-39C67279EE7E}"/>
              </a:ext>
            </a:extLst>
          </p:cNvPr>
          <p:cNvSpPr txBox="1"/>
          <p:nvPr/>
        </p:nvSpPr>
        <p:spPr>
          <a:xfrm>
            <a:off x="7125967" y="6186836"/>
            <a:ext cx="5035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Prosessin metatiedot ja skriptit talteen </a:t>
            </a:r>
            <a:r>
              <a:rPr lang="fi-FI" sz="1400" dirty="0" err="1"/>
              <a:t>Rmarkdownilla</a:t>
            </a:r>
            <a:r>
              <a:rPr lang="fi-FI" sz="1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77FE7-5C83-C41F-50F9-142044F2C9A4}"/>
              </a:ext>
            </a:extLst>
          </p:cNvPr>
          <p:cNvSpPr txBox="1"/>
          <p:nvPr/>
        </p:nvSpPr>
        <p:spPr>
          <a:xfrm>
            <a:off x="56873" y="4367614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MML + konsultit</a:t>
            </a:r>
            <a:endParaRPr lang="en-US" sz="1200" dirty="0"/>
          </a:p>
        </p:txBody>
      </p:sp>
      <p:sp>
        <p:nvSpPr>
          <p:cNvPr id="43" name="Rectangle: Rounded Corners 28">
            <a:extLst>
              <a:ext uri="{FF2B5EF4-FFF2-40B4-BE49-F238E27FC236}">
                <a16:creationId xmlns:a16="http://schemas.microsoft.com/office/drawing/2014/main" id="{27B5534B-E8B1-1ABD-C2F4-3297DEC53F39}"/>
              </a:ext>
            </a:extLst>
          </p:cNvPr>
          <p:cNvSpPr/>
          <p:nvPr/>
        </p:nvSpPr>
        <p:spPr>
          <a:xfrm>
            <a:off x="4339001" y="2250827"/>
            <a:ext cx="2318479" cy="295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C031280F-85B1-BA9A-4B9F-97E0FAFFF490}"/>
              </a:ext>
            </a:extLst>
          </p:cNvPr>
          <p:cNvSpPr txBox="1"/>
          <p:nvPr/>
        </p:nvSpPr>
        <p:spPr>
          <a:xfrm>
            <a:off x="4523318" y="2297201"/>
            <a:ext cx="1970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1200" b="1" dirty="0"/>
              <a:t>Pistepilven Muunnos rasteriksi</a:t>
            </a:r>
          </a:p>
        </p:txBody>
      </p:sp>
      <p:cxnSp>
        <p:nvCxnSpPr>
          <p:cNvPr id="60" name="Straight Connector 30">
            <a:extLst>
              <a:ext uri="{FF2B5EF4-FFF2-40B4-BE49-F238E27FC236}">
                <a16:creationId xmlns:a16="http://schemas.microsoft.com/office/drawing/2014/main" id="{030ECC24-4B93-15C9-7FA3-AF9AE154EABA}"/>
              </a:ext>
            </a:extLst>
          </p:cNvPr>
          <p:cNvCxnSpPr/>
          <p:nvPr/>
        </p:nvCxnSpPr>
        <p:spPr>
          <a:xfrm>
            <a:off x="4683062" y="2758866"/>
            <a:ext cx="166098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32">
            <a:extLst>
              <a:ext uri="{FF2B5EF4-FFF2-40B4-BE49-F238E27FC236}">
                <a16:creationId xmlns:a16="http://schemas.microsoft.com/office/drawing/2014/main" id="{828D99F1-D5B1-80E8-FE82-D2AAAA971AC3}"/>
              </a:ext>
            </a:extLst>
          </p:cNvPr>
          <p:cNvSpPr txBox="1"/>
          <p:nvPr/>
        </p:nvSpPr>
        <p:spPr>
          <a:xfrm>
            <a:off x="4376164" y="2787664"/>
            <a:ext cx="22425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Käännetään 1 km LAZ-karttalehdet  1 m </a:t>
            </a:r>
            <a:r>
              <a:rPr lang="fi-FI" sz="1200" dirty="0" err="1"/>
              <a:t>tif</a:t>
            </a:r>
            <a:r>
              <a:rPr lang="fi-FI" sz="1200" dirty="0"/>
              <a:t>-tiedostoiksi, missä pikselin arvoksi muodostuu pikselin sisältämän korkeimman pisteen arvo. </a:t>
            </a:r>
          </a:p>
        </p:txBody>
      </p:sp>
      <p:sp>
        <p:nvSpPr>
          <p:cNvPr id="64" name="TextBox 34">
            <a:extLst>
              <a:ext uri="{FF2B5EF4-FFF2-40B4-BE49-F238E27FC236}">
                <a16:creationId xmlns:a16="http://schemas.microsoft.com/office/drawing/2014/main" id="{DDEFA46B-BA0D-7CED-EFAE-DD8CB6FE310A}"/>
              </a:ext>
            </a:extLst>
          </p:cNvPr>
          <p:cNvSpPr txBox="1"/>
          <p:nvPr/>
        </p:nvSpPr>
        <p:spPr>
          <a:xfrm>
            <a:off x="4495015" y="4049088"/>
            <a:ext cx="20266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1000" i="1" dirty="0"/>
              <a:t>Paketti: </a:t>
            </a:r>
            <a:r>
              <a:rPr lang="fi-FI" sz="1000" i="1" dirty="0" err="1">
                <a:hlinkClick r:id="rId2"/>
              </a:rPr>
              <a:t>lidR</a:t>
            </a:r>
            <a:r>
              <a:rPr lang="fi-FI" sz="1000" i="1" dirty="0"/>
              <a:t> </a:t>
            </a:r>
          </a:p>
          <a:p>
            <a:pPr lvl="0" algn="ctr"/>
            <a:r>
              <a:rPr lang="fi-FI" sz="1000" i="1" dirty="0"/>
              <a:t>Funktio: </a:t>
            </a:r>
            <a:r>
              <a:rPr lang="fi-FI" sz="1000" i="1" dirty="0" err="1"/>
              <a:t>lidR</a:t>
            </a:r>
            <a:r>
              <a:rPr lang="fi-FI" sz="1000" i="1" dirty="0"/>
              <a:t>::</a:t>
            </a:r>
            <a:r>
              <a:rPr lang="fi-FI" sz="1000" i="1" dirty="0" err="1"/>
              <a:t>rasterize_canopy</a:t>
            </a:r>
            <a:endParaRPr lang="fi-FI" sz="1000" i="1" dirty="0"/>
          </a:p>
        </p:txBody>
      </p:sp>
      <p:cxnSp>
        <p:nvCxnSpPr>
          <p:cNvPr id="65" name="Straight Connector 5">
            <a:extLst>
              <a:ext uri="{FF2B5EF4-FFF2-40B4-BE49-F238E27FC236}">
                <a16:creationId xmlns:a16="http://schemas.microsoft.com/office/drawing/2014/main" id="{C9126318-EE01-4F42-2535-3BB236E6DC4E}"/>
              </a:ext>
            </a:extLst>
          </p:cNvPr>
          <p:cNvCxnSpPr/>
          <p:nvPr/>
        </p:nvCxnSpPr>
        <p:spPr>
          <a:xfrm>
            <a:off x="4683062" y="4009528"/>
            <a:ext cx="166098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4">
            <a:extLst>
              <a:ext uri="{FF2B5EF4-FFF2-40B4-BE49-F238E27FC236}">
                <a16:creationId xmlns:a16="http://schemas.microsoft.com/office/drawing/2014/main" id="{74C9430C-D206-A6E5-8365-95BD36C5114A}"/>
              </a:ext>
            </a:extLst>
          </p:cNvPr>
          <p:cNvSpPr txBox="1"/>
          <p:nvPr/>
        </p:nvSpPr>
        <p:spPr>
          <a:xfrm>
            <a:off x="9933527" y="2325999"/>
            <a:ext cx="2141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Virtuaalirasterin</a:t>
            </a:r>
            <a:r>
              <a:rPr lang="en-US" sz="1200" b="1" dirty="0">
                <a:solidFill>
                  <a:schemeClr val="bg1"/>
                </a:solidFill>
              </a:rPr>
              <a:t> ja 1 km </a:t>
            </a:r>
            <a:r>
              <a:rPr lang="en-US" sz="1200" b="1" dirty="0" err="1">
                <a:solidFill>
                  <a:schemeClr val="bg1"/>
                </a:solidFill>
              </a:rPr>
              <a:t>karttalehtien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luonti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id="{6BA06F74-B2A1-B059-CBDD-579DB52F2746}"/>
              </a:ext>
            </a:extLst>
          </p:cNvPr>
          <p:cNvSpPr txBox="1"/>
          <p:nvPr/>
        </p:nvSpPr>
        <p:spPr>
          <a:xfrm>
            <a:off x="9915962" y="4063112"/>
            <a:ext cx="17115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Paketti</a:t>
            </a:r>
            <a:r>
              <a:rPr lang="en-US" sz="1000" i="1" dirty="0">
                <a:solidFill>
                  <a:schemeClr val="bg1"/>
                </a:solidFill>
              </a:rPr>
              <a:t>: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terra</a:t>
            </a:r>
            <a:r>
              <a:rPr lang="en-US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56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3E7E-BC98-B344-D3FF-C9436793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63" y="378014"/>
            <a:ext cx="10759831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Esimerkki </a:t>
            </a:r>
            <a:r>
              <a:rPr lang="fi-FI" dirty="0" err="1"/>
              <a:t>focal</a:t>
            </a:r>
            <a:r>
              <a:rPr lang="fi-FI" dirty="0"/>
              <a:t> (”</a:t>
            </a:r>
            <a:r>
              <a:rPr lang="fi-FI" dirty="0" err="1"/>
              <a:t>moving</a:t>
            </a:r>
            <a:r>
              <a:rPr lang="fi-FI" dirty="0"/>
              <a:t> </a:t>
            </a:r>
            <a:r>
              <a:rPr lang="fi-FI" dirty="0" err="1"/>
              <a:t>window</a:t>
            </a:r>
            <a:r>
              <a:rPr lang="fi-FI" dirty="0"/>
              <a:t>”) menetelmästä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94DB7F-1BC0-E1DB-D268-B8A6D9A63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56" t="48000" r="18782" b="33128"/>
          <a:stretch/>
        </p:blipFill>
        <p:spPr>
          <a:xfrm>
            <a:off x="5322611" y="1412541"/>
            <a:ext cx="6072220" cy="224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B9F91C-E091-7365-1651-10CECC023BA9}"/>
              </a:ext>
            </a:extLst>
          </p:cNvPr>
          <p:cNvSpPr txBox="1"/>
          <p:nvPr/>
        </p:nvSpPr>
        <p:spPr>
          <a:xfrm>
            <a:off x="5411199" y="6129083"/>
            <a:ext cx="629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 lainattu: </a:t>
            </a:r>
            <a:r>
              <a:rPr lang="fi-FI" sz="1000" dirty="0">
                <a:hlinkClick r:id="rId3"/>
              </a:rPr>
              <a:t>https://pro.arcgis.com/en/pro-app/latest/tool-reference/spatial-analyst/how-focal-statistics-works.htm</a:t>
            </a:r>
            <a:r>
              <a:rPr lang="fi-FI" sz="1000" dirty="0"/>
              <a:t> </a:t>
            </a:r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81B9CF-54D3-DA91-9A6D-38C470D3C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20" t="51898" r="19231" b="29231"/>
          <a:stretch/>
        </p:blipFill>
        <p:spPr>
          <a:xfrm>
            <a:off x="5354230" y="3924564"/>
            <a:ext cx="5884293" cy="2204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EF063-5BA5-AE17-9181-EF51C8BE0761}"/>
              </a:ext>
            </a:extLst>
          </p:cNvPr>
          <p:cNvSpPr txBox="1"/>
          <p:nvPr/>
        </p:nvSpPr>
        <p:spPr>
          <a:xfrm>
            <a:off x="601096" y="1824549"/>
            <a:ext cx="451674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Liikkuva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Valitaan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tietyn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kokoinen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muotoinen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esim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3x3),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joka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määrittää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alueen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jolta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pikselin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arvot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kerätään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analyysiä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varten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siirtäminen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liikkuu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systemaattisesti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rasteridatan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jokaisen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pikselin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siten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että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jokaisessa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vaiheessa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keskuspiste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pikselin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kohdalla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Tilastollisen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arvon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laskeminen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Jokaisessa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sijainnissa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lasketaan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valittu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tilastollinen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arvo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keskiruudulla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kaikista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sisällä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olevista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pikseleistä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i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HUOM!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DSM:n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muodostamisessa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käytettiin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tilastollisena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arvona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maksimia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(3x3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ikkuna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ja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minimiä</a:t>
            </a:r>
            <a:r>
              <a:rPr lang="en-US" altLang="en-US" sz="1400" dirty="0">
                <a:latin typeface="+mj-lt"/>
              </a:rPr>
              <a:t> (9x9 ja 49x49)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Uusi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arvo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laskettiin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vain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tyhjille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4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pikseleille</a:t>
            </a:r>
            <a:r>
              <a:rPr kumimoji="0" lang="en-US" altLang="en-US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i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E269B-C402-6A7F-0D85-1B69BE298FD4}"/>
              </a:ext>
            </a:extLst>
          </p:cNvPr>
          <p:cNvSpPr txBox="1"/>
          <p:nvPr/>
        </p:nvSpPr>
        <p:spPr>
          <a:xfrm>
            <a:off x="5363492" y="1203980"/>
            <a:ext cx="4902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rivin täyttö ikkunan summa-arvon perusteella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92CF6-ACC2-B1D7-0823-7CDC37FC7F65}"/>
              </a:ext>
            </a:extLst>
          </p:cNvPr>
          <p:cNvSpPr txBox="1"/>
          <p:nvPr/>
        </p:nvSpPr>
        <p:spPr>
          <a:xfrm>
            <a:off x="5370481" y="3695376"/>
            <a:ext cx="4902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rivin täyttö ikkunan summa-arvon perusteella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06026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-kalvopohja-2021-FIN.pptx" id="{7F524875-3535-43FA-A8A5-8CAD66201BAE}" vid="{A7704AEB-2E18-44F8-913B-5C5E13D1BCA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MML-kalvopohja-2021-FIN</Template>
  <TotalTime>1099</TotalTime>
  <Words>377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Daytona</vt:lpstr>
      <vt:lpstr>MML-teema</vt:lpstr>
      <vt:lpstr>Normalisoidun pintamallin (nDSM) muodostaminen pistepilviaineistosta</vt:lpstr>
      <vt:lpstr>Tavoite: tuottaa pistepilvestä jatkojaloste (nDSM), joka kuvastaa maanpinnan päällisten kohteiden korkeutta suhteessa maanpintaan. </vt:lpstr>
      <vt:lpstr>Prosessikaavio pistepilvestä pintamalliksi – automatisoitu menetelmä</vt:lpstr>
      <vt:lpstr>Esimerkki focal (”moving window”) menetelmästä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Yhteinen Laserkeilausaineiston  Prosessointialusta</dc:title>
  <dc:creator>Kareinen Juha</dc:creator>
  <cp:lastModifiedBy>Viinikka Arto</cp:lastModifiedBy>
  <cp:revision>36</cp:revision>
  <dcterms:created xsi:type="dcterms:W3CDTF">2023-03-28T03:40:38Z</dcterms:created>
  <dcterms:modified xsi:type="dcterms:W3CDTF">2024-10-16T08:20:51Z</dcterms:modified>
</cp:coreProperties>
</file>